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308" r:id="rId3"/>
    <p:sldId id="257" r:id="rId4"/>
    <p:sldId id="284" r:id="rId5"/>
    <p:sldId id="285" r:id="rId6"/>
    <p:sldId id="286" r:id="rId7"/>
    <p:sldId id="289" r:id="rId8"/>
    <p:sldId id="287" r:id="rId9"/>
    <p:sldId id="288" r:id="rId10"/>
    <p:sldId id="309" r:id="rId11"/>
    <p:sldId id="299" r:id="rId12"/>
    <p:sldId id="295" r:id="rId13"/>
    <p:sldId id="296" r:id="rId14"/>
    <p:sldId id="298" r:id="rId15"/>
    <p:sldId id="304" r:id="rId16"/>
    <p:sldId id="305" r:id="rId17"/>
    <p:sldId id="306" r:id="rId18"/>
    <p:sldId id="307" r:id="rId19"/>
    <p:sldId id="297" r:id="rId20"/>
    <p:sldId id="260" r:id="rId21"/>
    <p:sldId id="291" r:id="rId22"/>
    <p:sldId id="300" r:id="rId23"/>
    <p:sldId id="302" r:id="rId24"/>
    <p:sldId id="290" r:id="rId25"/>
    <p:sldId id="303" r:id="rId26"/>
    <p:sldId id="301" r:id="rId27"/>
    <p:sldId id="292" r:id="rId28"/>
    <p:sldId id="293" r:id="rId29"/>
    <p:sldId id="278" r:id="rId30"/>
  </p:sldIdLst>
  <p:sldSz cx="9144000" cy="5143500" type="screen16x9"/>
  <p:notesSz cx="6858000" cy="9144000"/>
  <p:embeddedFontLst>
    <p:embeddedFont>
      <p:font typeface="Titillium Web Light"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Quantic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D7C904-02FC-414F-873F-EF912FE06D18}">
  <a:tblStyle styleId="{D8D7C904-02FC-414F-873F-EF912FE06D1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144681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37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746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559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09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95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610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2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44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693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9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30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386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2249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6"/>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6"/>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6" name="Google Shape;46;p6"/>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3.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37026" y="659220"/>
            <a:ext cx="7193400" cy="132282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dirty="0" smtClean="0"/>
              <a:t>Criminal Face Identification </a:t>
            </a:r>
            <a:r>
              <a:rPr lang="en-US" sz="4000" dirty="0"/>
              <a:t>S</a:t>
            </a:r>
            <a:r>
              <a:rPr lang="en-US" sz="4000" dirty="0" smtClean="0"/>
              <a:t>ystem</a:t>
            </a:r>
            <a:r>
              <a:rPr lang="en" sz="4000" dirty="0" smtClean="0"/>
              <a:t> </a:t>
            </a:r>
            <a:endParaRPr sz="4000" dirty="0"/>
          </a:p>
        </p:txBody>
      </p:sp>
      <p:sp>
        <p:nvSpPr>
          <p:cNvPr id="3" name="Google Shape;94;p14"/>
          <p:cNvSpPr txBox="1">
            <a:spLocks/>
          </p:cNvSpPr>
          <p:nvPr/>
        </p:nvSpPr>
        <p:spPr>
          <a:xfrm>
            <a:off x="1017135" y="3775201"/>
            <a:ext cx="3894462" cy="10207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smtClean="0">
                <a:solidFill>
                  <a:schemeClr val="bg1"/>
                </a:solidFill>
              </a:rPr>
              <a:t>Presented by :</a:t>
            </a:r>
          </a:p>
          <a:p>
            <a:endParaRPr lang="en-US" sz="1200" dirty="0" smtClean="0">
              <a:solidFill>
                <a:schemeClr val="bg1"/>
              </a:solidFill>
            </a:endParaRPr>
          </a:p>
          <a:p>
            <a:r>
              <a:rPr lang="en-US" sz="1200" dirty="0" smtClean="0">
                <a:solidFill>
                  <a:schemeClr val="bg1"/>
                </a:solidFill>
              </a:rPr>
              <a:t>| Anjani Kumar Mall   | Rahul Majhi    | </a:t>
            </a:r>
            <a:r>
              <a:rPr lang="en-US" sz="1200" dirty="0">
                <a:solidFill>
                  <a:schemeClr val="bg1"/>
                </a:solidFill>
              </a:rPr>
              <a:t>S</a:t>
            </a:r>
            <a:r>
              <a:rPr lang="en-US" sz="1200" dirty="0" smtClean="0">
                <a:solidFill>
                  <a:schemeClr val="bg1"/>
                </a:solidFill>
              </a:rPr>
              <a:t>unil </a:t>
            </a:r>
            <a:r>
              <a:rPr lang="en-US" sz="1200" dirty="0">
                <a:solidFill>
                  <a:schemeClr val="bg1"/>
                </a:solidFill>
              </a:rPr>
              <a:t>K</a:t>
            </a:r>
            <a:r>
              <a:rPr lang="en-US" sz="1200" dirty="0" smtClean="0">
                <a:solidFill>
                  <a:schemeClr val="bg1"/>
                </a:solidFill>
              </a:rPr>
              <a:t>umar </a:t>
            </a:r>
            <a:r>
              <a:rPr lang="en-US" sz="1200" dirty="0">
                <a:solidFill>
                  <a:schemeClr val="bg1"/>
                </a:solidFill>
              </a:rPr>
              <a:t>B</a:t>
            </a:r>
            <a:r>
              <a:rPr lang="en-US" sz="1200" dirty="0" smtClean="0">
                <a:solidFill>
                  <a:schemeClr val="bg1"/>
                </a:solidFill>
              </a:rPr>
              <a:t>ajpai</a:t>
            </a:r>
          </a:p>
          <a:p>
            <a:r>
              <a:rPr lang="en-US" sz="1200" dirty="0" smtClean="0">
                <a:solidFill>
                  <a:schemeClr val="bg1"/>
                </a:solidFill>
              </a:rPr>
              <a:t>| 1705213901            | 1705213908   | 1705213911</a:t>
            </a:r>
          </a:p>
          <a:p>
            <a:r>
              <a:rPr lang="en-US" sz="1200" dirty="0" smtClean="0">
                <a:solidFill>
                  <a:schemeClr val="lt2"/>
                </a:solidFill>
              </a:rPr>
              <a:t>                                                     </a:t>
            </a:r>
            <a:endParaRPr lang="en-US" sz="1200" dirty="0">
              <a:solidFill>
                <a:schemeClr val="lt2"/>
              </a:solidFill>
            </a:endParaRPr>
          </a:p>
        </p:txBody>
      </p:sp>
      <p:sp>
        <p:nvSpPr>
          <p:cNvPr id="4" name="TextBox 3"/>
          <p:cNvSpPr txBox="1"/>
          <p:nvPr/>
        </p:nvSpPr>
        <p:spPr>
          <a:xfrm>
            <a:off x="1701209" y="1982044"/>
            <a:ext cx="5178056" cy="1077218"/>
          </a:xfrm>
          <a:prstGeom prst="rect">
            <a:avLst/>
          </a:prstGeom>
          <a:noFill/>
        </p:spPr>
        <p:txBody>
          <a:bodyPr wrap="square" rtlCol="0">
            <a:spAutoFit/>
          </a:bodyPr>
          <a:lstStyle/>
          <a:p>
            <a:pPr algn="ctr"/>
            <a:r>
              <a:rPr lang="en-US" sz="1600" dirty="0" smtClean="0">
                <a:solidFill>
                  <a:schemeClr val="bg1"/>
                </a:solidFill>
                <a:latin typeface="Quantico" panose="020B0604020202020204" charset="0"/>
              </a:rPr>
              <a:t>Final Year </a:t>
            </a:r>
            <a:r>
              <a:rPr lang="en-US" sz="1600" dirty="0">
                <a:solidFill>
                  <a:schemeClr val="bg1"/>
                </a:solidFill>
                <a:latin typeface="Quantico" panose="020B0604020202020204" charset="0"/>
              </a:rPr>
              <a:t>P</a:t>
            </a:r>
            <a:r>
              <a:rPr lang="en-US" sz="1600" dirty="0" smtClean="0">
                <a:solidFill>
                  <a:schemeClr val="bg1"/>
                </a:solidFill>
                <a:latin typeface="Quantico" panose="020B0604020202020204" charset="0"/>
              </a:rPr>
              <a:t>roject Presentation</a:t>
            </a:r>
          </a:p>
          <a:p>
            <a:pPr algn="ctr"/>
            <a:r>
              <a:rPr lang="en-US" sz="1600" dirty="0" smtClean="0">
                <a:solidFill>
                  <a:schemeClr val="bg1"/>
                </a:solidFill>
                <a:latin typeface="Quantico" panose="020B0604020202020204" charset="0"/>
              </a:rPr>
              <a:t>2019-2020 </a:t>
            </a:r>
          </a:p>
          <a:p>
            <a:pPr algn="ctr"/>
            <a:r>
              <a:rPr lang="en-US" sz="1600" dirty="0" smtClean="0">
                <a:solidFill>
                  <a:schemeClr val="bg1"/>
                </a:solidFill>
                <a:latin typeface="Quantico" panose="020B0604020202020204" charset="0"/>
              </a:rPr>
              <a:t>Information Technology</a:t>
            </a:r>
          </a:p>
          <a:p>
            <a:pPr algn="ctr"/>
            <a:r>
              <a:rPr lang="en-US" sz="1600" dirty="0" smtClean="0">
                <a:solidFill>
                  <a:schemeClr val="bg1"/>
                </a:solidFill>
                <a:latin typeface="Quantico" panose="020B0604020202020204" charset="0"/>
              </a:rPr>
              <a:t>Institute Of Engineering And Technology, </a:t>
            </a:r>
            <a:r>
              <a:rPr lang="en-US" sz="1600" dirty="0">
                <a:solidFill>
                  <a:schemeClr val="bg1"/>
                </a:solidFill>
                <a:latin typeface="Quantico" panose="020B0604020202020204" charset="0"/>
              </a:rPr>
              <a:t>L</a:t>
            </a:r>
            <a:r>
              <a:rPr lang="en-US" sz="1600" dirty="0" smtClean="0">
                <a:solidFill>
                  <a:schemeClr val="bg1"/>
                </a:solidFill>
                <a:latin typeface="Quantico" panose="020B0604020202020204" charset="0"/>
              </a:rPr>
              <a:t>ucknow</a:t>
            </a:r>
            <a:endParaRPr lang="en-US" sz="1600" dirty="0">
              <a:solidFill>
                <a:schemeClr val="bg1"/>
              </a:solidFill>
              <a:latin typeface="Quantico" panose="020B0604020202020204" charset="0"/>
            </a:endParaRPr>
          </a:p>
        </p:txBody>
      </p:sp>
      <p:sp>
        <p:nvSpPr>
          <p:cNvPr id="5" name="TextBox 4"/>
          <p:cNvSpPr txBox="1"/>
          <p:nvPr/>
        </p:nvSpPr>
        <p:spPr>
          <a:xfrm>
            <a:off x="6879265" y="3735755"/>
            <a:ext cx="1935447" cy="646331"/>
          </a:xfrm>
          <a:prstGeom prst="rect">
            <a:avLst/>
          </a:prstGeom>
          <a:noFill/>
        </p:spPr>
        <p:txBody>
          <a:bodyPr wrap="square" rtlCol="0">
            <a:spAutoFit/>
          </a:bodyPr>
          <a:lstStyle/>
          <a:p>
            <a:r>
              <a:rPr lang="en-US" sz="1200" dirty="0" smtClean="0">
                <a:solidFill>
                  <a:schemeClr val="bg1"/>
                </a:solidFill>
              </a:rPr>
              <a:t>Supervisor :</a:t>
            </a:r>
          </a:p>
          <a:p>
            <a:endParaRPr lang="en-US" sz="1200" dirty="0" smtClean="0">
              <a:solidFill>
                <a:schemeClr val="bg1"/>
              </a:solidFill>
            </a:endParaRPr>
          </a:p>
          <a:p>
            <a:r>
              <a:rPr lang="en-US" sz="1200" dirty="0" smtClean="0">
                <a:solidFill>
                  <a:schemeClr val="bg1"/>
                </a:solidFill>
              </a:rPr>
              <a:t>Ms. Deepa Verma</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Haar</a:t>
            </a:r>
            <a:r>
              <a:rPr lang="en-US" dirty="0" smtClean="0"/>
              <a:t> </a:t>
            </a:r>
            <a:r>
              <a:rPr lang="en-US" dirty="0" smtClean="0"/>
              <a:t>Cascade</a:t>
            </a:r>
            <a:endParaRPr lang="en-US" dirty="0"/>
          </a:p>
        </p:txBody>
      </p:sp>
      <p:sp>
        <p:nvSpPr>
          <p:cNvPr id="3" name="Text Placeholder 2"/>
          <p:cNvSpPr>
            <a:spLocks noGrp="1"/>
          </p:cNvSpPr>
          <p:nvPr>
            <p:ph type="body" idx="1"/>
          </p:nvPr>
        </p:nvSpPr>
        <p:spPr>
          <a:xfrm>
            <a:off x="975250" y="1788068"/>
            <a:ext cx="6653076" cy="2702700"/>
          </a:xfrm>
        </p:spPr>
        <p:txBody>
          <a:bodyPr/>
          <a:lstStyle/>
          <a:p>
            <a:r>
              <a:rPr lang="en-US" dirty="0" smtClean="0"/>
              <a:t>To identify object in a image or video Haar cascade use the following. </a:t>
            </a:r>
          </a:p>
          <a:p>
            <a:pPr marL="101600" indent="0">
              <a:buNone/>
            </a:pPr>
            <a:r>
              <a:rPr lang="en-US" dirty="0"/>
              <a:t> </a:t>
            </a:r>
            <a:r>
              <a:rPr lang="en-US" dirty="0" smtClean="0"/>
              <a:t>              1.Haar feature</a:t>
            </a:r>
          </a:p>
          <a:p>
            <a:pPr marL="101600" indent="0">
              <a:buNone/>
            </a:pPr>
            <a:r>
              <a:rPr lang="en-US" dirty="0"/>
              <a:t> </a:t>
            </a:r>
            <a:r>
              <a:rPr lang="en-US" dirty="0" smtClean="0"/>
              <a:t>              </a:t>
            </a:r>
            <a:r>
              <a:rPr lang="en-US" dirty="0" smtClean="0"/>
              <a:t>2.Integral </a:t>
            </a:r>
            <a:r>
              <a:rPr lang="en-US" dirty="0" smtClean="0"/>
              <a:t>image</a:t>
            </a:r>
          </a:p>
          <a:p>
            <a:pPr marL="101600" indent="0">
              <a:buNone/>
            </a:pPr>
            <a:r>
              <a:rPr lang="en-US" dirty="0"/>
              <a:t> </a:t>
            </a:r>
            <a:r>
              <a:rPr lang="en-US" dirty="0" smtClean="0"/>
              <a:t>              3.Adaboost </a:t>
            </a:r>
          </a:p>
          <a:p>
            <a:pPr marL="101600" indent="0">
              <a:buNone/>
            </a:pPr>
            <a:r>
              <a:rPr lang="en-US" dirty="0"/>
              <a:t> </a:t>
            </a:r>
            <a:r>
              <a:rPr lang="en-US" dirty="0" smtClean="0"/>
              <a:t>              4.Cascading.</a:t>
            </a:r>
          </a:p>
          <a:p>
            <a:pPr marL="101600" indent="0">
              <a:buNone/>
            </a:pPr>
            <a:endParaRPr lang="en-US" dirty="0" smtClean="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585796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Binary </a:t>
            </a:r>
            <a:r>
              <a:rPr lang="en-US" dirty="0"/>
              <a:t>P</a:t>
            </a:r>
            <a:r>
              <a:rPr lang="en-US" dirty="0" smtClean="0"/>
              <a:t>attern </a:t>
            </a:r>
            <a:r>
              <a:rPr lang="en-US" dirty="0"/>
              <a:t>B</a:t>
            </a:r>
            <a:r>
              <a:rPr lang="en-US" dirty="0" smtClean="0"/>
              <a:t>ased </a:t>
            </a:r>
            <a:r>
              <a:rPr lang="en-US" dirty="0"/>
              <a:t>H</a:t>
            </a:r>
            <a:r>
              <a:rPr lang="en-US" dirty="0" smtClean="0"/>
              <a:t>istogram</a:t>
            </a:r>
            <a:endParaRPr lang="en-US" dirty="0"/>
          </a:p>
        </p:txBody>
      </p:sp>
      <p:sp>
        <p:nvSpPr>
          <p:cNvPr id="3" name="Text Placeholder 2"/>
          <p:cNvSpPr>
            <a:spLocks noGrp="1"/>
          </p:cNvSpPr>
          <p:nvPr>
            <p:ph type="body" idx="1"/>
          </p:nvPr>
        </p:nvSpPr>
        <p:spPr>
          <a:xfrm>
            <a:off x="536713" y="1570383"/>
            <a:ext cx="8066960" cy="3223290"/>
          </a:xfrm>
        </p:spPr>
        <p:txBody>
          <a:bodyPr/>
          <a:lstStyle/>
          <a:p>
            <a:pPr algn="just"/>
            <a:r>
              <a:rPr lang="en-US" sz="1800" dirty="0"/>
              <a:t>The LBP operator is applied to describe the contrast information of a pixel to its neighborhood pixels. The original LBP operator is defined in the window of 3*3</a:t>
            </a:r>
            <a:r>
              <a:rPr lang="en-US" sz="1800" dirty="0" smtClean="0"/>
              <a:t>. Using </a:t>
            </a:r>
            <a:r>
              <a:rPr lang="en-US" sz="1800" dirty="0"/>
              <a:t>the median pixel value as the threshold of the </a:t>
            </a:r>
            <a:r>
              <a:rPr lang="en-US" sz="1800" dirty="0" smtClean="0"/>
              <a:t>window</a:t>
            </a:r>
          </a:p>
          <a:p>
            <a:pPr algn="just"/>
            <a:r>
              <a:rPr lang="en-US" sz="1800" dirty="0" smtClean="0"/>
              <a:t> It </a:t>
            </a:r>
            <a:r>
              <a:rPr lang="en-US" sz="1800" dirty="0"/>
              <a:t>compares with the gray value of </a:t>
            </a:r>
            <a:r>
              <a:rPr lang="en-US" sz="1800" dirty="0" smtClean="0"/>
              <a:t>the adjacent </a:t>
            </a:r>
            <a:r>
              <a:rPr lang="en-US" sz="1800" dirty="0"/>
              <a:t>8 pixels </a:t>
            </a:r>
            <a:r>
              <a:rPr lang="en-US" sz="1800" dirty="0" smtClean="0"/>
              <a:t>. </a:t>
            </a:r>
            <a:r>
              <a:rPr lang="en-US" sz="1800" dirty="0"/>
              <a:t>If the neighborhood pixel value is larger or equal compare to the median pixel value, the value of pixel position is marked as 1, otherwise marked as 0. </a:t>
            </a:r>
            <a:endParaRPr lang="en-US" sz="1800" dirty="0" smtClean="0"/>
          </a:p>
          <a:p>
            <a:pPr algn="just"/>
            <a:r>
              <a:rPr lang="en-US" sz="1800" dirty="0" smtClean="0"/>
              <a:t>N(x</a:t>
            </a:r>
            <a:r>
              <a:rPr lang="en-US" sz="1800" dirty="0"/>
              <a:t>) ={ 1, 𝑥 ≥ </a:t>
            </a:r>
            <a:r>
              <a:rPr lang="en-US" sz="1800" dirty="0" smtClean="0"/>
              <a:t>0 | 0</a:t>
            </a:r>
            <a:r>
              <a:rPr lang="en-US" sz="1800" dirty="0"/>
              <a:t>, 𝑥 &lt; 0 }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199" y="3831399"/>
            <a:ext cx="5260699" cy="1099063"/>
          </a:xfrm>
          <a:prstGeom prst="rect">
            <a:avLst/>
          </a:prstGeom>
        </p:spPr>
      </p:pic>
    </p:spTree>
    <p:extLst>
      <p:ext uri="{BB962C8B-B14F-4D97-AF65-F5344CB8AC3E}">
        <p14:creationId xmlns:p14="http://schemas.microsoft.com/office/powerpoint/2010/main" val="377607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 library </a:t>
            </a:r>
            <a:endParaRPr lang="en-US" dirty="0"/>
          </a:p>
        </p:txBody>
      </p:sp>
      <p:sp>
        <p:nvSpPr>
          <p:cNvPr id="3" name="Text Placeholder 2"/>
          <p:cNvSpPr>
            <a:spLocks noGrp="1"/>
          </p:cNvSpPr>
          <p:nvPr>
            <p:ph type="body" idx="1"/>
          </p:nvPr>
        </p:nvSpPr>
        <p:spPr>
          <a:xfrm>
            <a:off x="975275" y="1727525"/>
            <a:ext cx="7193375" cy="2702700"/>
          </a:xfrm>
        </p:spPr>
        <p:txBody>
          <a:bodyPr/>
          <a:lstStyle/>
          <a:p>
            <a:pPr algn="just"/>
            <a:r>
              <a:rPr lang="en-US" sz="1800" dirty="0" smtClean="0"/>
              <a:t>Built using dlib’s state of the art face recognition built with deep learning.</a:t>
            </a:r>
          </a:p>
          <a:p>
            <a:pPr algn="just"/>
            <a:r>
              <a:rPr lang="en-US" sz="1800" dirty="0" smtClean="0"/>
              <a:t>The model has an accuracy of 99% on labeled face in wild benchmark.</a:t>
            </a:r>
          </a:p>
          <a:p>
            <a:pPr algn="just"/>
            <a:r>
              <a:rPr lang="en-US" sz="1800" dirty="0" smtClean="0"/>
              <a:t>This also provides a simple command line tool that lets you do face recognition on a folder of image from command line.</a:t>
            </a:r>
          </a:p>
          <a:p>
            <a:pPr algn="just"/>
            <a:endParaRPr lang="en-US" sz="1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315170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Process</a:t>
            </a:r>
            <a:endParaRPr lang="en-US" dirty="0"/>
          </a:p>
        </p:txBody>
      </p:sp>
      <p:grpSp>
        <p:nvGrpSpPr>
          <p:cNvPr id="4" name="Google Shape;492;p41"/>
          <p:cNvGrpSpPr/>
          <p:nvPr/>
        </p:nvGrpSpPr>
        <p:grpSpPr>
          <a:xfrm>
            <a:off x="1139843" y="1592495"/>
            <a:ext cx="435022" cy="406174"/>
            <a:chOff x="5247525" y="3007275"/>
            <a:chExt cx="517575" cy="384825"/>
          </a:xfrm>
        </p:grpSpPr>
        <p:sp>
          <p:nvSpPr>
            <p:cNvPr id="5" name="Google Shape;493;p41"/>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4;p41"/>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41833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t>
            </a:r>
            <a:r>
              <a:rPr lang="en-US" dirty="0"/>
              <a:t>the required modules </a:t>
            </a:r>
          </a:p>
        </p:txBody>
      </p:sp>
      <p:sp>
        <p:nvSpPr>
          <p:cNvPr id="3" name="Text Placeholder 2"/>
          <p:cNvSpPr>
            <a:spLocks noGrp="1"/>
          </p:cNvSpPr>
          <p:nvPr>
            <p:ph type="body" idx="1"/>
          </p:nvPr>
        </p:nvSpPr>
        <p:spPr>
          <a:xfrm>
            <a:off x="874643" y="1575125"/>
            <a:ext cx="7529742" cy="3026692"/>
          </a:xfrm>
        </p:spPr>
        <p:txBody>
          <a:bodyPr/>
          <a:lstStyle/>
          <a:p>
            <a:pPr algn="just"/>
            <a:r>
              <a:rPr lang="en-US" sz="1800" dirty="0"/>
              <a:t>The Modules required to perform the facial recognition are cv2, </a:t>
            </a:r>
            <a:r>
              <a:rPr lang="en-US" sz="1800" dirty="0" err="1"/>
              <a:t>os</a:t>
            </a:r>
            <a:r>
              <a:rPr lang="en-US" sz="1800" dirty="0" smtClean="0"/>
              <a:t>, face-recognition, </a:t>
            </a:r>
            <a:r>
              <a:rPr lang="en-US" sz="1800" dirty="0"/>
              <a:t>image module and </a:t>
            </a:r>
            <a:r>
              <a:rPr lang="en-US" sz="1800" dirty="0" err="1"/>
              <a:t>numpy</a:t>
            </a:r>
            <a:r>
              <a:rPr lang="en-US" sz="1800" dirty="0"/>
              <a:t>. </a:t>
            </a:r>
            <a:endParaRPr lang="en-US" sz="1800" dirty="0" smtClean="0"/>
          </a:p>
          <a:p>
            <a:pPr algn="just"/>
            <a:r>
              <a:rPr lang="en-US" sz="1800" dirty="0" smtClean="0"/>
              <a:t>cv2 </a:t>
            </a:r>
            <a:r>
              <a:rPr lang="en-US" sz="1800" dirty="0"/>
              <a:t>is the </a:t>
            </a:r>
            <a:r>
              <a:rPr lang="en-US" sz="1800" dirty="0" err="1"/>
              <a:t>OpenCV</a:t>
            </a:r>
            <a:r>
              <a:rPr lang="en-US" sz="1800" dirty="0"/>
              <a:t> module and contains the functions for face detection and recognition</a:t>
            </a:r>
            <a:r>
              <a:rPr lang="en-US" sz="1800" dirty="0" smtClean="0"/>
              <a:t>.</a:t>
            </a:r>
          </a:p>
          <a:p>
            <a:pPr algn="just"/>
            <a:r>
              <a:rPr lang="en-US" sz="1800" dirty="0" smtClean="0"/>
              <a:t>First</a:t>
            </a:r>
            <a:r>
              <a:rPr lang="en-US" sz="1800" dirty="0"/>
              <a:t>, we use this module to extract the image names in the database directory and then from these names individual number is extracted, which is used as a label for the face in that image</a:t>
            </a:r>
            <a:r>
              <a:rPr lang="en-US" sz="1800" dirty="0" smtClean="0"/>
              <a:t>.</a:t>
            </a:r>
          </a:p>
          <a:p>
            <a:pPr algn="just"/>
            <a:r>
              <a:rPr lang="en-US" sz="1800" dirty="0" smtClean="0"/>
              <a:t> </a:t>
            </a:r>
            <a:r>
              <a:rPr lang="en-US" sz="1800" dirty="0"/>
              <a:t>Image module from PIL is used to read the image in grayscale format.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278390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a:t>
            </a:r>
            <a:r>
              <a:rPr lang="en-US" dirty="0"/>
              <a:t>the face detection Cascade </a:t>
            </a:r>
          </a:p>
        </p:txBody>
      </p:sp>
      <p:sp>
        <p:nvSpPr>
          <p:cNvPr id="3" name="Text Placeholder 2"/>
          <p:cNvSpPr>
            <a:spLocks noGrp="1"/>
          </p:cNvSpPr>
          <p:nvPr>
            <p:ph type="body" idx="1"/>
          </p:nvPr>
        </p:nvSpPr>
        <p:spPr>
          <a:xfrm>
            <a:off x="854765" y="1575125"/>
            <a:ext cx="7549620" cy="3026692"/>
          </a:xfrm>
        </p:spPr>
        <p:txBody>
          <a:bodyPr/>
          <a:lstStyle/>
          <a:p>
            <a:pPr algn="just"/>
            <a:r>
              <a:rPr lang="en-US" sz="1800" dirty="0"/>
              <a:t>To Load the face detection cascade the first step is to detect the face in each image</a:t>
            </a:r>
            <a:r>
              <a:rPr lang="en-US" sz="1800" dirty="0" smtClean="0"/>
              <a:t>.</a:t>
            </a:r>
          </a:p>
          <a:p>
            <a:pPr algn="just"/>
            <a:r>
              <a:rPr lang="en-US" sz="1800" dirty="0" smtClean="0"/>
              <a:t>For </a:t>
            </a:r>
            <a:r>
              <a:rPr lang="en-US" sz="1800" dirty="0"/>
              <a:t>the purpose of face detection, we will use the Haar Cascade provided by OpenCV. </a:t>
            </a:r>
            <a:endParaRPr lang="en-US" sz="1800" dirty="0" smtClean="0"/>
          </a:p>
          <a:p>
            <a:pPr algn="just"/>
            <a:r>
              <a:rPr lang="en-US" sz="1800" dirty="0" smtClean="0"/>
              <a:t>The </a:t>
            </a:r>
            <a:r>
              <a:rPr lang="en-US" sz="1800" dirty="0"/>
              <a:t>Haar cascades that come with OpenCV are located in the directory of OpenCV installation. </a:t>
            </a:r>
            <a:endParaRPr lang="en-US" sz="1800" dirty="0" smtClean="0"/>
          </a:p>
          <a:p>
            <a:pPr algn="just"/>
            <a:r>
              <a:rPr lang="en-US" sz="1800" i="1" dirty="0" err="1" smtClean="0"/>
              <a:t>haarcascade</a:t>
            </a:r>
            <a:r>
              <a:rPr lang="en-US" sz="1800" i="1" dirty="0" smtClean="0"/>
              <a:t> </a:t>
            </a:r>
            <a:r>
              <a:rPr lang="en-US" sz="1800" i="1" dirty="0" err="1"/>
              <a:t>frontalface</a:t>
            </a:r>
            <a:r>
              <a:rPr lang="en-US" sz="1800" i="1" dirty="0"/>
              <a:t> default.xml</a:t>
            </a:r>
            <a:r>
              <a:rPr lang="en-US" sz="1800" dirty="0"/>
              <a:t> is used for detecting the face. </a:t>
            </a:r>
            <a:endParaRPr lang="en-US" sz="1800" dirty="0" smtClean="0"/>
          </a:p>
          <a:p>
            <a:pPr algn="just"/>
            <a:r>
              <a:rPr lang="en-US" sz="1800" dirty="0" smtClean="0"/>
              <a:t>Cascade </a:t>
            </a:r>
            <a:r>
              <a:rPr lang="en-US" sz="1800" dirty="0"/>
              <a:t>is loaded using the cv2 </a:t>
            </a:r>
            <a:r>
              <a:rPr lang="en-US" sz="1800" dirty="0" err="1"/>
              <a:t>CascadeClassifier</a:t>
            </a:r>
            <a:r>
              <a:rPr lang="en-US" sz="1800" dirty="0"/>
              <a:t> function which takes the path to the cascade </a:t>
            </a:r>
            <a:r>
              <a:rPr lang="en-US" sz="1800" dirty="0" smtClean="0"/>
              <a:t>.</a:t>
            </a:r>
            <a:r>
              <a:rPr lang="en-US" sz="1800" i="1" dirty="0" err="1" smtClean="0"/>
              <a:t>yml</a:t>
            </a:r>
            <a:r>
              <a:rPr lang="en-US" sz="1800" dirty="0" smtClean="0"/>
              <a:t> </a:t>
            </a:r>
            <a:r>
              <a:rPr lang="en-US" sz="1800" dirty="0"/>
              <a:t>file</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4150389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the Face Recognizer Object </a:t>
            </a:r>
          </a:p>
        </p:txBody>
      </p:sp>
      <p:sp>
        <p:nvSpPr>
          <p:cNvPr id="3" name="Text Placeholder 2"/>
          <p:cNvSpPr>
            <a:spLocks noGrp="1"/>
          </p:cNvSpPr>
          <p:nvPr>
            <p:ph type="body" idx="1"/>
          </p:nvPr>
        </p:nvSpPr>
        <p:spPr>
          <a:xfrm>
            <a:off x="775252" y="1575125"/>
            <a:ext cx="7629133" cy="3026692"/>
          </a:xfrm>
        </p:spPr>
        <p:txBody>
          <a:bodyPr/>
          <a:lstStyle/>
          <a:p>
            <a:pPr algn="just"/>
            <a:r>
              <a:rPr lang="en-US" sz="1800" dirty="0"/>
              <a:t>The next step involves creating the face recognizer object. </a:t>
            </a:r>
            <a:endParaRPr lang="en-US" sz="1800" dirty="0" smtClean="0"/>
          </a:p>
          <a:p>
            <a:pPr algn="just"/>
            <a:r>
              <a:rPr lang="en-US" sz="1800" dirty="0" smtClean="0"/>
              <a:t>The </a:t>
            </a:r>
            <a:r>
              <a:rPr lang="en-US" sz="1800" dirty="0"/>
              <a:t>face recognizer object has functions like </a:t>
            </a:r>
            <a:r>
              <a:rPr lang="en-US" sz="1800" dirty="0" err="1"/>
              <a:t>FaceRecognizer.train</a:t>
            </a:r>
            <a:r>
              <a:rPr lang="en-US" sz="1800" dirty="0"/>
              <a:t>() to train the recognizer and </a:t>
            </a:r>
            <a:r>
              <a:rPr lang="en-US" sz="1800" dirty="0" err="1"/>
              <a:t>FaceRecognizer.predict</a:t>
            </a:r>
            <a:r>
              <a:rPr lang="en-US" sz="1800" dirty="0"/>
              <a:t>() to recognize a </a:t>
            </a:r>
            <a:r>
              <a:rPr lang="en-US" sz="1800" dirty="0" smtClean="0"/>
              <a:t>face.</a:t>
            </a:r>
          </a:p>
          <a:p>
            <a:pPr algn="just"/>
            <a:r>
              <a:rPr lang="en-US" sz="1800" dirty="0" smtClean="0"/>
              <a:t> </a:t>
            </a:r>
            <a:r>
              <a:rPr lang="en-US" sz="1800" dirty="0" err="1"/>
              <a:t>OpenCV</a:t>
            </a:r>
            <a:r>
              <a:rPr lang="en-US" sz="1800" dirty="0"/>
              <a:t> currently provides </a:t>
            </a:r>
            <a:r>
              <a:rPr lang="en-US" sz="1800" dirty="0" err="1"/>
              <a:t>Eigenface</a:t>
            </a:r>
            <a:r>
              <a:rPr lang="en-US" sz="1800" dirty="0"/>
              <a:t> Recognizer, </a:t>
            </a:r>
            <a:r>
              <a:rPr lang="en-US" sz="1800" dirty="0" err="1"/>
              <a:t>Fisherface</a:t>
            </a:r>
            <a:r>
              <a:rPr lang="en-US" sz="1800" dirty="0"/>
              <a:t> Recognizer and Local Binary Patterns Histograms(LBPH) Face Recognizer. </a:t>
            </a:r>
            <a:endParaRPr lang="en-US" sz="1800" dirty="0" smtClean="0"/>
          </a:p>
          <a:p>
            <a:pPr algn="just"/>
            <a:r>
              <a:rPr lang="en-US" sz="1800" dirty="0" smtClean="0"/>
              <a:t>LBPH </a:t>
            </a:r>
            <a:r>
              <a:rPr lang="en-US" sz="1800" dirty="0"/>
              <a:t>focus on extracting local features from images</a:t>
            </a:r>
            <a:r>
              <a:rPr lang="en-US" sz="1800" dirty="0" smtClean="0"/>
              <a:t>.</a:t>
            </a:r>
          </a:p>
          <a:p>
            <a:pPr algn="just"/>
            <a:r>
              <a:rPr lang="en-US" sz="1800" dirty="0" smtClean="0"/>
              <a:t>The </a:t>
            </a:r>
            <a:r>
              <a:rPr lang="en-US" sz="1800" dirty="0"/>
              <a:t>basic idea of Local Binary Patterns is to summarize the local structure in an image by comparing each pixel with its </a:t>
            </a:r>
            <a:r>
              <a:rPr lang="en-US" sz="1800" dirty="0" err="1"/>
              <a:t>neighbourhood</a:t>
            </a:r>
            <a:r>
              <a:rPr lang="en-US" sz="1800" dirty="0"/>
              <a:t>. LBP operator is robust against monotonic gray scale transformations.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616861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Perform </a:t>
            </a:r>
            <a:r>
              <a:rPr lang="en-US" sz="2400" dirty="0"/>
              <a:t>the training </a:t>
            </a:r>
          </a:p>
        </p:txBody>
      </p:sp>
      <p:sp>
        <p:nvSpPr>
          <p:cNvPr id="3" name="Text Placeholder 2"/>
          <p:cNvSpPr>
            <a:spLocks noGrp="1"/>
          </p:cNvSpPr>
          <p:nvPr>
            <p:ph type="body" idx="1"/>
          </p:nvPr>
        </p:nvSpPr>
        <p:spPr>
          <a:xfrm>
            <a:off x="857395" y="1555246"/>
            <a:ext cx="7429110" cy="3026692"/>
          </a:xfrm>
        </p:spPr>
        <p:txBody>
          <a:bodyPr/>
          <a:lstStyle/>
          <a:p>
            <a:pPr algn="just"/>
            <a:r>
              <a:rPr lang="en-US" sz="1800" dirty="0"/>
              <a:t>To create the function to prepare the training set, we will define a function that takes the absolute path to the image database as input argument and returns tuple of 2 list, one containing the detected faces and the other containing the corresponding label for that face. </a:t>
            </a:r>
            <a:endParaRPr lang="en-US" sz="1800" dirty="0" smtClean="0"/>
          </a:p>
          <a:p>
            <a:pPr algn="just"/>
            <a:r>
              <a:rPr lang="en-US" sz="1800" dirty="0" smtClean="0"/>
              <a:t>For </a:t>
            </a:r>
            <a:r>
              <a:rPr lang="en-US" sz="1800" dirty="0"/>
              <a:t>example, if the </a:t>
            </a:r>
            <a:r>
              <a:rPr lang="en-US" sz="1800" dirty="0" err="1"/>
              <a:t>ith</a:t>
            </a:r>
            <a:r>
              <a:rPr lang="en-US" sz="1800" dirty="0"/>
              <a:t> index in the list of faces represents the 4th individual in the database, then the corresponding </a:t>
            </a:r>
            <a:r>
              <a:rPr lang="en-US" sz="1800" dirty="0" err="1"/>
              <a:t>ith</a:t>
            </a:r>
            <a:r>
              <a:rPr lang="en-US" sz="1800" dirty="0"/>
              <a:t> location in the list of labels has value equal to 4. </a:t>
            </a:r>
            <a:endParaRPr lang="en-US" sz="1800" dirty="0" smtClean="0"/>
          </a:p>
          <a:p>
            <a:pPr algn="just"/>
            <a:r>
              <a:rPr lang="en-US" sz="1800" dirty="0" smtClean="0"/>
              <a:t>Train function </a:t>
            </a:r>
            <a:r>
              <a:rPr lang="en-US" sz="1800" dirty="0"/>
              <a:t>requires 2 arguments, the features which in this case are the images of faces and the corresponding labels assigned to these faces which in this case are the individual number that we extracted from the image </a:t>
            </a:r>
            <a:r>
              <a:rPr lang="en-US" sz="1800" dirty="0" smtClean="0"/>
              <a:t>names.</a:t>
            </a:r>
            <a:endParaRPr lang="en-US" sz="1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556931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smtClean="0"/>
              <a:t>Perform Testing </a:t>
            </a:r>
            <a:endParaRPr lang="en-US" sz="2400" dirty="0"/>
          </a:p>
        </p:txBody>
      </p:sp>
      <p:sp>
        <p:nvSpPr>
          <p:cNvPr id="3" name="Text Placeholder 2"/>
          <p:cNvSpPr>
            <a:spLocks noGrp="1"/>
          </p:cNvSpPr>
          <p:nvPr>
            <p:ph type="body" idx="1"/>
          </p:nvPr>
        </p:nvSpPr>
        <p:spPr>
          <a:xfrm>
            <a:off x="975275" y="1575125"/>
            <a:ext cx="7429110" cy="3026692"/>
          </a:xfrm>
        </p:spPr>
        <p:txBody>
          <a:bodyPr/>
          <a:lstStyle/>
          <a:p>
            <a:pPr algn="just"/>
            <a:r>
              <a:rPr lang="en-US" sz="1800" dirty="0"/>
              <a:t>For testing the Face Recognizer, we check if the recognition was correct by seeing the predicted label when we bring the trained face in front of camera. </a:t>
            </a:r>
            <a:endParaRPr lang="en-US" sz="1800" dirty="0" smtClean="0"/>
          </a:p>
          <a:p>
            <a:pPr algn="just"/>
            <a:r>
              <a:rPr lang="en-US" sz="1800" dirty="0" smtClean="0"/>
              <a:t>The </a:t>
            </a:r>
            <a:r>
              <a:rPr lang="en-US" sz="1800" dirty="0"/>
              <a:t>label is extracted using the </a:t>
            </a:r>
            <a:r>
              <a:rPr lang="en-US" sz="1800" dirty="0" err="1"/>
              <a:t>os</a:t>
            </a:r>
            <a:r>
              <a:rPr lang="en-US" sz="1800" dirty="0"/>
              <a:t> module and the string operations from the name of the sample images folder</a:t>
            </a:r>
            <a:r>
              <a:rPr lang="en-US" sz="1800" dirty="0" smtClean="0"/>
              <a:t>.</a:t>
            </a:r>
          </a:p>
          <a:p>
            <a:pPr algn="just"/>
            <a:r>
              <a:rPr lang="en-US" sz="1800" dirty="0" smtClean="0"/>
              <a:t>Lower </a:t>
            </a:r>
            <a:r>
              <a:rPr lang="en-US" sz="1800" dirty="0"/>
              <a:t>is the confidence score better is the prediction.</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733135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09117" y="291278"/>
            <a:ext cx="4528145" cy="4280722"/>
          </a:xfrm>
          <a:prstGeom prst="rect">
            <a:avLst/>
          </a:prstGeom>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TextBox 6"/>
          <p:cNvSpPr txBox="1"/>
          <p:nvPr/>
        </p:nvSpPr>
        <p:spPr>
          <a:xfrm>
            <a:off x="2966212" y="4673651"/>
            <a:ext cx="2553904" cy="307777"/>
          </a:xfrm>
          <a:prstGeom prst="rect">
            <a:avLst/>
          </a:prstGeom>
          <a:noFill/>
        </p:spPr>
        <p:txBody>
          <a:bodyPr wrap="none" rtlCol="0">
            <a:spAutoFit/>
          </a:bodyPr>
          <a:lstStyle/>
          <a:p>
            <a:r>
              <a:rPr lang="en-US" dirty="0" smtClean="0">
                <a:solidFill>
                  <a:schemeClr val="bg1"/>
                </a:solidFill>
              </a:rPr>
              <a:t>Process flow diagram of CFIS</a:t>
            </a:r>
            <a:endParaRPr lang="en-US" dirty="0">
              <a:solidFill>
                <a:schemeClr val="bg1"/>
              </a:solidFill>
            </a:endParaRPr>
          </a:p>
        </p:txBody>
      </p:sp>
    </p:spTree>
    <p:extLst>
      <p:ext uri="{BB962C8B-B14F-4D97-AF65-F5344CB8AC3E}">
        <p14:creationId xmlns:p14="http://schemas.microsoft.com/office/powerpoint/2010/main" val="1532396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Text Placeholder 2"/>
          <p:cNvSpPr>
            <a:spLocks noGrp="1"/>
          </p:cNvSpPr>
          <p:nvPr>
            <p:ph type="body" idx="1"/>
          </p:nvPr>
        </p:nvSpPr>
        <p:spPr>
          <a:xfrm>
            <a:off x="975274" y="1575125"/>
            <a:ext cx="7602195" cy="3098526"/>
          </a:xfrm>
        </p:spPr>
        <p:txBody>
          <a:bodyPr/>
          <a:lstStyle/>
          <a:p>
            <a:r>
              <a:rPr lang="en-US" dirty="0" smtClean="0"/>
              <a:t>Why this system is required?</a:t>
            </a:r>
          </a:p>
          <a:p>
            <a:pPr algn="just"/>
            <a:r>
              <a:rPr lang="en-US" dirty="0" smtClean="0"/>
              <a:t>Introduction</a:t>
            </a:r>
          </a:p>
          <a:p>
            <a:r>
              <a:rPr lang="en-US" dirty="0" smtClean="0"/>
              <a:t>Objective</a:t>
            </a:r>
          </a:p>
          <a:p>
            <a:r>
              <a:rPr lang="en-US" dirty="0" smtClean="0"/>
              <a:t>H/W and S/W requirement</a:t>
            </a:r>
          </a:p>
          <a:p>
            <a:r>
              <a:rPr lang="en-US" dirty="0" smtClean="0"/>
              <a:t>Methodology</a:t>
            </a:r>
          </a:p>
          <a:p>
            <a:r>
              <a:rPr lang="en-US" dirty="0" smtClean="0"/>
              <a:t>Process</a:t>
            </a:r>
          </a:p>
          <a:p>
            <a:r>
              <a:rPr lang="en-US" dirty="0" smtClean="0"/>
              <a:t>Results</a:t>
            </a:r>
          </a:p>
          <a:p>
            <a:r>
              <a:rPr lang="en-US" dirty="0" smtClean="0"/>
              <a:t>Conclusion</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8506579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Results </a:t>
            </a:r>
            <a:r>
              <a:rPr lang="en" dirty="0" smtClean="0"/>
              <a:t> </a:t>
            </a:r>
            <a:endParaRPr dirty="0"/>
          </a:p>
        </p:txBody>
      </p:sp>
      <p:grpSp>
        <p:nvGrpSpPr>
          <p:cNvPr id="8" name="Google Shape;426;p41"/>
          <p:cNvGrpSpPr/>
          <p:nvPr/>
        </p:nvGrpSpPr>
        <p:grpSpPr>
          <a:xfrm>
            <a:off x="1174545" y="1605673"/>
            <a:ext cx="359272" cy="376691"/>
            <a:chOff x="5961125" y="1623899"/>
            <a:chExt cx="427447" cy="448176"/>
          </a:xfrm>
        </p:grpSpPr>
        <p:sp>
          <p:nvSpPr>
            <p:cNvPr id="9" name="Google Shape;427;p41"/>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p41"/>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41"/>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p41"/>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1;p41"/>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p41"/>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p41"/>
            <p:cNvSpPr/>
            <p:nvPr/>
          </p:nvSpPr>
          <p:spPr>
            <a:xfrm>
              <a:off x="6137697" y="1623899"/>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ln>
              <a:headEnd type="none" w="sm" len="sm"/>
              <a:tailEnd type="none" w="sm" len="s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dirty="0"/>
          </a:p>
        </p:txBody>
      </p:sp>
      <p:sp>
        <p:nvSpPr>
          <p:cNvPr id="8" name="TextBox 7"/>
          <p:cNvSpPr txBox="1"/>
          <p:nvPr/>
        </p:nvSpPr>
        <p:spPr>
          <a:xfrm>
            <a:off x="3000375" y="4057650"/>
            <a:ext cx="3400425" cy="307777"/>
          </a:xfrm>
          <a:prstGeom prst="rect">
            <a:avLst/>
          </a:prstGeom>
          <a:noFill/>
        </p:spPr>
        <p:txBody>
          <a:bodyPr wrap="square" rtlCol="0">
            <a:spAutoFit/>
          </a:bodyPr>
          <a:lstStyle/>
          <a:p>
            <a:pPr algn="ctr"/>
            <a:r>
              <a:rPr lang="en-US" dirty="0" smtClean="0">
                <a:solidFill>
                  <a:schemeClr val="bg1"/>
                </a:solidFill>
              </a:rPr>
              <a:t>Home Page </a:t>
            </a:r>
            <a:endParaRPr lang="en-US"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209" y="1079541"/>
            <a:ext cx="4554755" cy="2978109"/>
          </a:xfrm>
          <a:prstGeom prst="rect">
            <a:avLst/>
          </a:prstGeom>
          <a:ln>
            <a:solidFill>
              <a:srgbClr val="FF0000"/>
            </a:solidFill>
          </a:ln>
        </p:spPr>
      </p:pic>
    </p:spTree>
    <p:extLst>
      <p:ext uri="{BB962C8B-B14F-4D97-AF65-F5344CB8AC3E}">
        <p14:creationId xmlns:p14="http://schemas.microsoft.com/office/powerpoint/2010/main" val="136320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22</a:t>
            </a:fld>
            <a:endParaRPr lang="en" dirty="0"/>
          </a:p>
        </p:txBody>
      </p:sp>
      <p:sp>
        <p:nvSpPr>
          <p:cNvPr id="3" name="TextBox 2"/>
          <p:cNvSpPr txBox="1"/>
          <p:nvPr/>
        </p:nvSpPr>
        <p:spPr>
          <a:xfrm>
            <a:off x="3409950" y="4535100"/>
            <a:ext cx="1866900" cy="307777"/>
          </a:xfrm>
          <a:prstGeom prst="rect">
            <a:avLst/>
          </a:prstGeom>
          <a:noFill/>
        </p:spPr>
        <p:txBody>
          <a:bodyPr wrap="square" rtlCol="0">
            <a:spAutoFit/>
          </a:bodyPr>
          <a:lstStyle/>
          <a:p>
            <a:pPr algn="ctr"/>
            <a:r>
              <a:rPr lang="en-US" dirty="0" smtClean="0">
                <a:solidFill>
                  <a:schemeClr val="bg1"/>
                </a:solidFill>
              </a:rPr>
              <a:t>Register Criminal </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49" y="410540"/>
            <a:ext cx="7666831" cy="4124560"/>
          </a:xfrm>
          <a:prstGeom prst="rect">
            <a:avLst/>
          </a:prstGeom>
          <a:ln>
            <a:solidFill>
              <a:srgbClr val="FF0000"/>
            </a:solidFill>
          </a:ln>
        </p:spPr>
      </p:pic>
    </p:spTree>
    <p:extLst>
      <p:ext uri="{BB962C8B-B14F-4D97-AF65-F5344CB8AC3E}">
        <p14:creationId xmlns:p14="http://schemas.microsoft.com/office/powerpoint/2010/main" val="1546779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23</a:t>
            </a:fld>
            <a:endParaRPr lang="en" dirty="0"/>
          </a:p>
        </p:txBody>
      </p:sp>
      <p:sp>
        <p:nvSpPr>
          <p:cNvPr id="11" name="TextBox 10"/>
          <p:cNvSpPr txBox="1"/>
          <p:nvPr/>
        </p:nvSpPr>
        <p:spPr>
          <a:xfrm>
            <a:off x="2981324" y="4716561"/>
            <a:ext cx="3362325" cy="307777"/>
          </a:xfrm>
          <a:prstGeom prst="rect">
            <a:avLst/>
          </a:prstGeom>
          <a:noFill/>
        </p:spPr>
        <p:txBody>
          <a:bodyPr wrap="square" rtlCol="0">
            <a:spAutoFit/>
          </a:bodyPr>
          <a:lstStyle/>
          <a:p>
            <a:pPr algn="ctr"/>
            <a:r>
              <a:rPr lang="en-US" dirty="0" smtClean="0">
                <a:solidFill>
                  <a:schemeClr val="bg1"/>
                </a:solidFill>
              </a:rPr>
              <a:t>Face identification using Photo Match</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48" y="294953"/>
            <a:ext cx="7864475" cy="4421608"/>
          </a:xfrm>
          <a:prstGeom prst="rect">
            <a:avLst/>
          </a:prstGeom>
          <a:ln>
            <a:solidFill>
              <a:srgbClr val="FF0000"/>
            </a:solidFill>
          </a:ln>
        </p:spPr>
      </p:pic>
    </p:spTree>
    <p:extLst>
      <p:ext uri="{BB962C8B-B14F-4D97-AF65-F5344CB8AC3E}">
        <p14:creationId xmlns:p14="http://schemas.microsoft.com/office/powerpoint/2010/main" val="348615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24</a:t>
            </a:fld>
            <a:endParaRPr lang="en" dirty="0"/>
          </a:p>
        </p:txBody>
      </p:sp>
      <p:sp>
        <p:nvSpPr>
          <p:cNvPr id="11" name="TextBox 10"/>
          <p:cNvSpPr txBox="1"/>
          <p:nvPr/>
        </p:nvSpPr>
        <p:spPr>
          <a:xfrm>
            <a:off x="2168235" y="4562673"/>
            <a:ext cx="4668982" cy="307777"/>
          </a:xfrm>
          <a:prstGeom prst="rect">
            <a:avLst/>
          </a:prstGeom>
          <a:noFill/>
        </p:spPr>
        <p:txBody>
          <a:bodyPr wrap="square" rtlCol="0">
            <a:spAutoFit/>
          </a:bodyPr>
          <a:lstStyle/>
          <a:p>
            <a:pPr algn="ctr"/>
            <a:r>
              <a:rPr lang="en-US" dirty="0" smtClean="0">
                <a:solidFill>
                  <a:schemeClr val="bg1"/>
                </a:solidFill>
              </a:rPr>
              <a:t>Multiple face detection using </a:t>
            </a:r>
            <a:r>
              <a:rPr lang="en-US" b="1" dirty="0" smtClean="0">
                <a:solidFill>
                  <a:schemeClr val="bg1"/>
                </a:solidFill>
              </a:rPr>
              <a:t>Photo Match</a:t>
            </a:r>
            <a:endParaRPr lang="en-US" b="1"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580" y="408339"/>
            <a:ext cx="6068291" cy="4084760"/>
          </a:xfrm>
          <a:prstGeom prst="rect">
            <a:avLst/>
          </a:prstGeom>
          <a:ln>
            <a:solidFill>
              <a:srgbClr val="FF0000"/>
            </a:solidFill>
          </a:ln>
        </p:spPr>
      </p:pic>
    </p:spTree>
    <p:extLst>
      <p:ext uri="{BB962C8B-B14F-4D97-AF65-F5344CB8AC3E}">
        <p14:creationId xmlns:p14="http://schemas.microsoft.com/office/powerpoint/2010/main" val="898772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25</a:t>
            </a:fld>
            <a:endParaRPr lang="en" dirty="0"/>
          </a:p>
        </p:txBody>
      </p:sp>
      <p:sp>
        <p:nvSpPr>
          <p:cNvPr id="11" name="TextBox 10"/>
          <p:cNvSpPr txBox="1"/>
          <p:nvPr/>
        </p:nvSpPr>
        <p:spPr>
          <a:xfrm>
            <a:off x="2812473" y="4511873"/>
            <a:ext cx="3920836" cy="307777"/>
          </a:xfrm>
          <a:prstGeom prst="rect">
            <a:avLst/>
          </a:prstGeom>
          <a:noFill/>
        </p:spPr>
        <p:txBody>
          <a:bodyPr wrap="square" rtlCol="0">
            <a:spAutoFit/>
          </a:bodyPr>
          <a:lstStyle/>
          <a:p>
            <a:pPr algn="ctr"/>
            <a:r>
              <a:rPr lang="en-US" dirty="0" smtClean="0">
                <a:solidFill>
                  <a:schemeClr val="bg1"/>
                </a:solidFill>
              </a:rPr>
              <a:t>Multiple face detection in Video surveillance</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961" y="670489"/>
            <a:ext cx="7119430" cy="3738920"/>
          </a:xfrm>
          <a:prstGeom prst="rect">
            <a:avLst/>
          </a:prstGeom>
          <a:ln>
            <a:solidFill>
              <a:srgbClr val="FF0000"/>
            </a:solidFill>
          </a:ln>
        </p:spPr>
      </p:pic>
    </p:spTree>
    <p:extLst>
      <p:ext uri="{BB962C8B-B14F-4D97-AF65-F5344CB8AC3E}">
        <p14:creationId xmlns:p14="http://schemas.microsoft.com/office/powerpoint/2010/main" val="1877013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4294967295"/>
          </p:nvPr>
        </p:nvSpPr>
        <p:spPr>
          <a:xfrm>
            <a:off x="8594725" y="4673600"/>
            <a:ext cx="549275" cy="393700"/>
          </a:xfrm>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26</a:t>
            </a:fld>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234" y="673007"/>
            <a:ext cx="6935168" cy="3381847"/>
          </a:xfrm>
          <a:prstGeom prst="rect">
            <a:avLst/>
          </a:prstGeom>
          <a:ln>
            <a:solidFill>
              <a:srgbClr val="FF0000"/>
            </a:solidFill>
          </a:ln>
        </p:spPr>
      </p:pic>
      <p:sp>
        <p:nvSpPr>
          <p:cNvPr id="3" name="TextBox 2"/>
          <p:cNvSpPr txBox="1"/>
          <p:nvPr/>
        </p:nvSpPr>
        <p:spPr>
          <a:xfrm>
            <a:off x="1312234" y="4184072"/>
            <a:ext cx="7028916" cy="307777"/>
          </a:xfrm>
          <a:prstGeom prst="rect">
            <a:avLst/>
          </a:prstGeom>
          <a:noFill/>
        </p:spPr>
        <p:txBody>
          <a:bodyPr wrap="square" rtlCol="0">
            <a:spAutoFit/>
          </a:bodyPr>
          <a:lstStyle/>
          <a:p>
            <a:pPr algn="ctr"/>
            <a:r>
              <a:rPr lang="en-US" dirty="0" smtClean="0">
                <a:solidFill>
                  <a:schemeClr val="bg1"/>
                </a:solidFill>
              </a:rPr>
              <a:t>Details of criminal can be viewed from both Photo match and video surveillance</a:t>
            </a:r>
            <a:endParaRPr lang="en-US" dirty="0">
              <a:solidFill>
                <a:schemeClr val="bg1"/>
              </a:solidFill>
            </a:endParaRPr>
          </a:p>
        </p:txBody>
      </p:sp>
    </p:spTree>
    <p:extLst>
      <p:ext uri="{BB962C8B-B14F-4D97-AF65-F5344CB8AC3E}">
        <p14:creationId xmlns:p14="http://schemas.microsoft.com/office/powerpoint/2010/main" val="3547317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395" y="1079875"/>
            <a:ext cx="7193400" cy="393600"/>
          </a:xfrm>
        </p:spPr>
        <p:txBody>
          <a:bodyPr/>
          <a:lstStyle/>
          <a:p>
            <a:r>
              <a:rPr lang="en-US" dirty="0"/>
              <a:t>C</a:t>
            </a:r>
            <a:r>
              <a:rPr lang="en-US" dirty="0" smtClean="0"/>
              <a:t>onclusion</a:t>
            </a:r>
            <a:endParaRPr lang="en-US" dirty="0"/>
          </a:p>
        </p:txBody>
      </p:sp>
      <p:sp>
        <p:nvSpPr>
          <p:cNvPr id="3" name="Text Placeholder 2"/>
          <p:cNvSpPr>
            <a:spLocks noGrp="1"/>
          </p:cNvSpPr>
          <p:nvPr>
            <p:ph type="body" idx="1"/>
          </p:nvPr>
        </p:nvSpPr>
        <p:spPr>
          <a:xfrm>
            <a:off x="581840" y="1676775"/>
            <a:ext cx="7952509" cy="2996876"/>
          </a:xfrm>
        </p:spPr>
        <p:txBody>
          <a:bodyPr/>
          <a:lstStyle/>
          <a:p>
            <a:pPr algn="just"/>
            <a:r>
              <a:rPr lang="en-US" sz="1800" dirty="0" smtClean="0"/>
              <a:t>We </a:t>
            </a:r>
            <a:r>
              <a:rPr lang="en-US" sz="1800" dirty="0"/>
              <a:t>have used Haar feature-based cascade classifiers in OpenCV approach for face detection. It is a machine learning based approach where a cascade function is trained from a lot of positive and negative images</a:t>
            </a:r>
            <a:r>
              <a:rPr lang="en-US" sz="1800" dirty="0" smtClean="0"/>
              <a:t>. And we </a:t>
            </a:r>
            <a:r>
              <a:rPr lang="en-US" sz="1800" dirty="0"/>
              <a:t>have used Local Binary Patterns Histograms (LBPH) for face </a:t>
            </a:r>
            <a:r>
              <a:rPr lang="en-US" sz="1800" dirty="0" smtClean="0"/>
              <a:t>recognition. Also in this  project we have used face recognition library build with deep learning having accuracy of more than 90%.</a:t>
            </a:r>
          </a:p>
          <a:p>
            <a:pPr algn="just"/>
            <a:r>
              <a:rPr lang="en-US" sz="1800" dirty="0"/>
              <a:t>In this project, we are able to detect and recognize faces of the criminals in an image and in a video stream</a:t>
            </a:r>
            <a:r>
              <a:rPr lang="en-US" sz="1800" dirty="0" smtClean="0"/>
              <a:t>. And expecting the proper working of project in real environment.</a:t>
            </a:r>
            <a:endParaRPr lang="en-US" sz="1800" dirty="0"/>
          </a:p>
          <a:p>
            <a:pPr algn="just"/>
            <a:endParaRPr lang="en-US" sz="1800" dirty="0" smtClean="0"/>
          </a:p>
          <a:p>
            <a:pPr marL="101600" indent="0" algn="just">
              <a:buNone/>
            </a:pPr>
            <a:r>
              <a:rPr lang="en-US" sz="1800" dirty="0" smtClean="0"/>
              <a:t> </a:t>
            </a:r>
            <a:endParaRPr lang="en-US" sz="1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95417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type="body" idx="1"/>
          </p:nvPr>
        </p:nvSpPr>
        <p:spPr>
          <a:xfrm>
            <a:off x="975250" y="1575124"/>
            <a:ext cx="7429133" cy="2484257"/>
          </a:xfrm>
        </p:spPr>
        <p:txBody>
          <a:bodyPr/>
          <a:lstStyle/>
          <a:p>
            <a:pPr algn="just"/>
            <a:r>
              <a:rPr lang="en-US" dirty="0" smtClean="0"/>
              <a:t>Light normalization may allow the threshold value to increase.</a:t>
            </a:r>
          </a:p>
          <a:p>
            <a:pPr algn="just"/>
            <a:r>
              <a:rPr lang="en-US" dirty="0"/>
              <a:t>Future work may include improvement of face recognition using specific </a:t>
            </a:r>
            <a:r>
              <a:rPr lang="en-US" dirty="0" smtClean="0"/>
              <a:t>character </a:t>
            </a:r>
            <a:r>
              <a:rPr lang="en-US" dirty="0"/>
              <a:t>in the face (distance between eyes) and also </a:t>
            </a:r>
            <a:r>
              <a:rPr lang="en-US" dirty="0" smtClean="0"/>
              <a:t>analyze </a:t>
            </a:r>
            <a:r>
              <a:rPr lang="en-US" dirty="0"/>
              <a:t>the face in 3D by using more than one </a:t>
            </a:r>
            <a:r>
              <a:rPr lang="en-US" dirty="0" smtClean="0"/>
              <a:t>camera. Using these two method the probability of error will decrease and system will be more accurate.</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935312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29</a:t>
            </a:fld>
            <a:endParaRPr>
              <a:solidFill>
                <a:schemeClr val="accent3"/>
              </a:solidFill>
            </a:endParaRPr>
          </a:p>
        </p:txBody>
      </p:sp>
      <p:sp>
        <p:nvSpPr>
          <p:cNvPr id="311" name="Google Shape;311;p35"/>
          <p:cNvSpPr txBox="1">
            <a:spLocks noGrp="1"/>
          </p:cNvSpPr>
          <p:nvPr>
            <p:ph type="ctrTitle" idx="4294967295"/>
          </p:nvPr>
        </p:nvSpPr>
        <p:spPr>
          <a:xfrm>
            <a:off x="1144800" y="1971450"/>
            <a:ext cx="7431164" cy="1200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dirty="0" smtClean="0">
                <a:solidFill>
                  <a:schemeClr val="accent4"/>
                </a:solidFill>
              </a:rPr>
              <a:t>Thank You!</a:t>
            </a:r>
            <a:endParaRPr sz="9600" dirty="0">
              <a:solidFill>
                <a:schemeClr val="accent4"/>
              </a:solidFill>
            </a:endParaRPr>
          </a:p>
        </p:txBody>
      </p:sp>
      <p:cxnSp>
        <p:nvCxnSpPr>
          <p:cNvPr id="313" name="Google Shape;313;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W</a:t>
            </a:r>
            <a:r>
              <a:rPr lang="en" dirty="0" smtClean="0"/>
              <a:t>hy This System Is Required</a:t>
            </a:r>
            <a:endParaRPr dirty="0"/>
          </a:p>
        </p:txBody>
      </p:sp>
      <p:sp>
        <p:nvSpPr>
          <p:cNvPr id="95" name="Google Shape;95;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Text Placeholder 4"/>
          <p:cNvSpPr>
            <a:spLocks noGrp="1"/>
          </p:cNvSpPr>
          <p:nvPr>
            <p:ph type="body" idx="1"/>
          </p:nvPr>
        </p:nvSpPr>
        <p:spPr>
          <a:xfrm>
            <a:off x="975250" y="1698040"/>
            <a:ext cx="7520140" cy="2975611"/>
          </a:xfrm>
        </p:spPr>
        <p:txBody>
          <a:bodyPr/>
          <a:lstStyle/>
          <a:p>
            <a:pPr algn="just"/>
            <a:r>
              <a:rPr lang="en-US" dirty="0"/>
              <a:t>Since, criminal have tendency to involve in various and repeated </a:t>
            </a:r>
            <a:r>
              <a:rPr lang="en-US" dirty="0" smtClean="0"/>
              <a:t>crimes.</a:t>
            </a:r>
          </a:p>
          <a:p>
            <a:pPr algn="just"/>
            <a:r>
              <a:rPr lang="en-US" dirty="0" smtClean="0"/>
              <a:t>Using </a:t>
            </a:r>
            <a:r>
              <a:rPr lang="en-US" dirty="0"/>
              <a:t>technology, </a:t>
            </a:r>
            <a:r>
              <a:rPr lang="en-US" dirty="0" smtClean="0"/>
              <a:t>to </a:t>
            </a:r>
            <a:r>
              <a:rPr lang="en-US" dirty="0"/>
              <a:t>track history sheeters or identify wanted person in real time</a:t>
            </a:r>
            <a:r>
              <a:rPr lang="en-US" dirty="0" smtClean="0"/>
              <a:t>.</a:t>
            </a:r>
          </a:p>
          <a:p>
            <a:pPr algn="just"/>
            <a:r>
              <a:rPr lang="en-US" dirty="0" smtClean="0"/>
              <a:t>Manual surveillance operations are very tedious and chances of human error is high.  </a:t>
            </a:r>
          </a:p>
          <a:p>
            <a:pPr marL="101600" indent="0">
              <a:buNone/>
            </a:pPr>
            <a:endParaRPr lang="en-US" dirty="0" smtClean="0"/>
          </a:p>
          <a:p>
            <a:pPr marL="101600" indent="0">
              <a:buNone/>
            </a:pPr>
            <a:r>
              <a:rPr lang="en-US" dirty="0" smtClean="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Introduction</a:t>
            </a:r>
            <a:endParaRPr dirty="0"/>
          </a:p>
        </p:txBody>
      </p:sp>
      <p:sp>
        <p:nvSpPr>
          <p:cNvPr id="95" name="Google Shape;95;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5" name="Text Placeholder 4"/>
          <p:cNvSpPr>
            <a:spLocks noGrp="1"/>
          </p:cNvSpPr>
          <p:nvPr>
            <p:ph type="body" idx="1"/>
          </p:nvPr>
        </p:nvSpPr>
        <p:spPr>
          <a:xfrm>
            <a:off x="975274" y="1575125"/>
            <a:ext cx="7512743" cy="2702700"/>
          </a:xfrm>
        </p:spPr>
        <p:txBody>
          <a:bodyPr/>
          <a:lstStyle/>
          <a:p>
            <a:pPr algn="just"/>
            <a:r>
              <a:rPr lang="en-US" dirty="0" smtClean="0"/>
              <a:t>Criminal face identification system is based on face identification technology. Since, face is primary focus of attention in social intercourse.</a:t>
            </a:r>
          </a:p>
          <a:p>
            <a:pPr algn="just"/>
            <a:r>
              <a:rPr lang="en-US" dirty="0" smtClean="0"/>
              <a:t>This system aims to track habitual criminal those are registered with the system.</a:t>
            </a:r>
          </a:p>
          <a:p>
            <a:pPr algn="just"/>
            <a:r>
              <a:rPr lang="en-US" dirty="0"/>
              <a:t>This system </a:t>
            </a:r>
            <a:r>
              <a:rPr lang="en-US" dirty="0" smtClean="0"/>
              <a:t>is built on python using Open-CV and face-recognition library.</a:t>
            </a:r>
          </a:p>
          <a:p>
            <a:pPr marL="101600" indent="0" algn="just">
              <a:buNone/>
            </a:pPr>
            <a:r>
              <a:rPr lang="en-US" dirty="0"/>
              <a:t> </a:t>
            </a:r>
            <a:r>
              <a:rPr lang="en-US" dirty="0" smtClean="0"/>
              <a:t>      </a:t>
            </a:r>
            <a:endParaRPr lang="en-US" dirty="0"/>
          </a:p>
        </p:txBody>
      </p:sp>
    </p:spTree>
    <p:extLst>
      <p:ext uri="{BB962C8B-B14F-4D97-AF65-F5344CB8AC3E}">
        <p14:creationId xmlns:p14="http://schemas.microsoft.com/office/powerpoint/2010/main" val="1346404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Objective</a:t>
            </a:r>
            <a:endParaRPr dirty="0"/>
          </a:p>
        </p:txBody>
      </p:sp>
      <p:sp>
        <p:nvSpPr>
          <p:cNvPr id="95" name="Google Shape;95;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Text Placeholder 4"/>
          <p:cNvSpPr>
            <a:spLocks noGrp="1"/>
          </p:cNvSpPr>
          <p:nvPr>
            <p:ph type="body" idx="1"/>
          </p:nvPr>
        </p:nvSpPr>
        <p:spPr>
          <a:xfrm>
            <a:off x="975250" y="1754373"/>
            <a:ext cx="7429133" cy="2264734"/>
          </a:xfrm>
        </p:spPr>
        <p:txBody>
          <a:bodyPr/>
          <a:lstStyle/>
          <a:p>
            <a:pPr marL="101600" indent="0" algn="just">
              <a:buNone/>
            </a:pPr>
            <a:r>
              <a:rPr lang="en-US" dirty="0" smtClean="0"/>
              <a:t>This following system is use to facilitate the law enforcement official by the following </a:t>
            </a:r>
          </a:p>
          <a:p>
            <a:pPr algn="just"/>
            <a:r>
              <a:rPr lang="en-US" dirty="0" smtClean="0"/>
              <a:t>Registering  criminal</a:t>
            </a:r>
          </a:p>
          <a:p>
            <a:pPr algn="just"/>
            <a:r>
              <a:rPr lang="en-US" dirty="0" smtClean="0"/>
              <a:t>Photo matching</a:t>
            </a:r>
          </a:p>
          <a:p>
            <a:pPr algn="just"/>
            <a:r>
              <a:rPr lang="en-US" dirty="0" smtClean="0"/>
              <a:t>Custom Video surveillance</a:t>
            </a:r>
          </a:p>
          <a:p>
            <a:endParaRPr lang="en-US" dirty="0"/>
          </a:p>
        </p:txBody>
      </p:sp>
    </p:spTree>
    <p:extLst>
      <p:ext uri="{BB962C8B-B14F-4D97-AF65-F5344CB8AC3E}">
        <p14:creationId xmlns:p14="http://schemas.microsoft.com/office/powerpoint/2010/main" val="532092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Hardware and Software requirement </a:t>
            </a:r>
            <a:endParaRPr dirty="0"/>
          </a:p>
        </p:txBody>
      </p:sp>
      <p:sp>
        <p:nvSpPr>
          <p:cNvPr id="95" name="Google Shape;95;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p:cNvSpPr txBox="1"/>
          <p:nvPr/>
        </p:nvSpPr>
        <p:spPr>
          <a:xfrm>
            <a:off x="975250" y="1669773"/>
            <a:ext cx="3558208" cy="1754326"/>
          </a:xfrm>
          <a:prstGeom prst="rect">
            <a:avLst/>
          </a:prstGeom>
          <a:noFill/>
        </p:spPr>
        <p:txBody>
          <a:bodyPr wrap="square" rtlCol="0">
            <a:spAutoFit/>
          </a:bodyPr>
          <a:lstStyle/>
          <a:p>
            <a:r>
              <a:rPr lang="en-US" sz="1800" dirty="0" smtClean="0">
                <a:solidFill>
                  <a:schemeClr val="bg1"/>
                </a:solidFill>
              </a:rPr>
              <a:t>Hardware:</a:t>
            </a:r>
          </a:p>
          <a:p>
            <a:pPr marL="285750" indent="-285750">
              <a:buFont typeface="Arial" panose="020B0604020202020204" pitchFamily="34" charset="0"/>
              <a:buChar char="•"/>
            </a:pPr>
            <a:r>
              <a:rPr lang="en-IN" sz="1800" dirty="0">
                <a:solidFill>
                  <a:schemeClr val="bg1"/>
                </a:solidFill>
              </a:rPr>
              <a:t>4 GB RAM (Minimum)</a:t>
            </a:r>
          </a:p>
          <a:p>
            <a:pPr marL="285750" indent="-285750">
              <a:buFont typeface="Arial" panose="020B0604020202020204" pitchFamily="34" charset="0"/>
              <a:buChar char="•"/>
            </a:pPr>
            <a:r>
              <a:rPr lang="en-IN" sz="1800" dirty="0">
                <a:solidFill>
                  <a:schemeClr val="bg1"/>
                </a:solidFill>
              </a:rPr>
              <a:t>80 GB HDD.</a:t>
            </a:r>
          </a:p>
          <a:p>
            <a:pPr marL="285750" indent="-285750">
              <a:buFont typeface="Arial" panose="020B0604020202020204" pitchFamily="34" charset="0"/>
              <a:buChar char="•"/>
            </a:pPr>
            <a:r>
              <a:rPr lang="en-IN" sz="1800" dirty="0">
                <a:solidFill>
                  <a:schemeClr val="bg1"/>
                </a:solidFill>
              </a:rPr>
              <a:t>Dual Core processor.</a:t>
            </a:r>
          </a:p>
          <a:p>
            <a:pPr marL="285750" indent="-285750">
              <a:buFont typeface="Arial" panose="020B0604020202020204" pitchFamily="34" charset="0"/>
              <a:buChar char="•"/>
            </a:pPr>
            <a:r>
              <a:rPr lang="en-IN" sz="1800" dirty="0" smtClean="0">
                <a:solidFill>
                  <a:schemeClr val="bg1"/>
                </a:solidFill>
              </a:rPr>
              <a:t>VGA </a:t>
            </a:r>
            <a:r>
              <a:rPr lang="en-IN" sz="1800" dirty="0">
                <a:solidFill>
                  <a:schemeClr val="bg1"/>
                </a:solidFill>
              </a:rPr>
              <a:t>resolution monitor</a:t>
            </a:r>
            <a:r>
              <a:rPr lang="en-IN" sz="1800" dirty="0" smtClean="0">
                <a:solidFill>
                  <a:schemeClr val="bg1"/>
                </a:solidFill>
              </a:rPr>
              <a:t>.</a:t>
            </a:r>
          </a:p>
          <a:p>
            <a:pPr marL="285750" indent="-285750">
              <a:buFont typeface="Arial" panose="020B0604020202020204" pitchFamily="34" charset="0"/>
              <a:buChar char="•"/>
            </a:pPr>
            <a:r>
              <a:rPr lang="en-US" sz="1800" dirty="0" smtClean="0">
                <a:solidFill>
                  <a:schemeClr val="bg1"/>
                </a:solidFill>
              </a:rPr>
              <a:t>Camera (webcam/CCTV)</a:t>
            </a:r>
            <a:endParaRPr lang="en-IN" sz="1800" dirty="0">
              <a:solidFill>
                <a:schemeClr val="bg1"/>
              </a:solidFill>
            </a:endParaRPr>
          </a:p>
        </p:txBody>
      </p:sp>
      <p:sp>
        <p:nvSpPr>
          <p:cNvPr id="6" name="TextBox 5"/>
          <p:cNvSpPr txBox="1"/>
          <p:nvPr/>
        </p:nvSpPr>
        <p:spPr>
          <a:xfrm>
            <a:off x="4681331" y="1669773"/>
            <a:ext cx="3965712" cy="2031325"/>
          </a:xfrm>
          <a:prstGeom prst="rect">
            <a:avLst/>
          </a:prstGeom>
          <a:noFill/>
        </p:spPr>
        <p:txBody>
          <a:bodyPr wrap="square" rtlCol="0">
            <a:spAutoFit/>
          </a:bodyPr>
          <a:lstStyle/>
          <a:p>
            <a:r>
              <a:rPr lang="en-US" sz="1800" dirty="0" smtClean="0">
                <a:solidFill>
                  <a:schemeClr val="bg1"/>
                </a:solidFill>
              </a:rPr>
              <a:t>Software:</a:t>
            </a:r>
          </a:p>
          <a:p>
            <a:pPr marL="285750" indent="-285750">
              <a:buFont typeface="Arial" panose="020B0604020202020204" pitchFamily="34" charset="0"/>
              <a:buChar char="•"/>
            </a:pPr>
            <a:r>
              <a:rPr lang="en-US" sz="1800" dirty="0">
                <a:solidFill>
                  <a:schemeClr val="bg1"/>
                </a:solidFill>
              </a:rPr>
              <a:t>Microsoft Windows </a:t>
            </a:r>
            <a:r>
              <a:rPr lang="en-US" sz="1800" dirty="0" smtClean="0">
                <a:solidFill>
                  <a:schemeClr val="bg1"/>
                </a:solidFill>
              </a:rPr>
              <a:t>7 </a:t>
            </a:r>
            <a:r>
              <a:rPr lang="en-US" sz="1800" dirty="0">
                <a:solidFill>
                  <a:schemeClr val="bg1"/>
                </a:solidFill>
              </a:rPr>
              <a:t>or </a:t>
            </a:r>
            <a:r>
              <a:rPr lang="en-US" sz="1800" dirty="0" smtClean="0">
                <a:solidFill>
                  <a:schemeClr val="bg1"/>
                </a:solidFill>
              </a:rPr>
              <a:t>higher</a:t>
            </a:r>
          </a:p>
          <a:p>
            <a:pPr marL="285750" indent="-285750">
              <a:buFont typeface="Arial" panose="020B0604020202020204" pitchFamily="34" charset="0"/>
              <a:buChar char="•"/>
            </a:pPr>
            <a:r>
              <a:rPr lang="en-US" sz="1800" dirty="0" smtClean="0">
                <a:solidFill>
                  <a:schemeClr val="bg1"/>
                </a:solidFill>
              </a:rPr>
              <a:t>Python 3.5+</a:t>
            </a:r>
          </a:p>
          <a:p>
            <a:pPr marL="285750" indent="-285750">
              <a:buFont typeface="Arial" panose="020B0604020202020204" pitchFamily="34" charset="0"/>
              <a:buChar char="•"/>
            </a:pPr>
            <a:r>
              <a:rPr lang="en-US" sz="1800" dirty="0" smtClean="0">
                <a:solidFill>
                  <a:schemeClr val="bg1"/>
                </a:solidFill>
              </a:rPr>
              <a:t>OPEN-CV </a:t>
            </a:r>
            <a:r>
              <a:rPr lang="en-IN" sz="1800" b="1" dirty="0" smtClean="0">
                <a:solidFill>
                  <a:schemeClr val="bg1"/>
                </a:solidFill>
              </a:rPr>
              <a:t>4.4.0.40</a:t>
            </a:r>
            <a:endParaRPr lang="en-US" sz="1800" dirty="0" smtClean="0">
              <a:solidFill>
                <a:schemeClr val="bg1"/>
              </a:solidFill>
            </a:endParaRPr>
          </a:p>
          <a:p>
            <a:pPr marL="285750" indent="-285750">
              <a:buFont typeface="Arial" panose="020B0604020202020204" pitchFamily="34" charset="0"/>
              <a:buChar char="•"/>
            </a:pPr>
            <a:r>
              <a:rPr lang="en-US" sz="1800" dirty="0" err="1" smtClean="0">
                <a:solidFill>
                  <a:schemeClr val="bg1"/>
                </a:solidFill>
              </a:rPr>
              <a:t>Face_recognition</a:t>
            </a:r>
            <a:endParaRPr lang="en-US" sz="1800" dirty="0" smtClean="0">
              <a:solidFill>
                <a:schemeClr val="bg1"/>
              </a:solidFill>
            </a:endParaRPr>
          </a:p>
          <a:p>
            <a:pPr marL="285750" indent="-285750">
              <a:buFont typeface="Arial" panose="020B0604020202020204" pitchFamily="34" charset="0"/>
              <a:buChar char="•"/>
            </a:pPr>
            <a:r>
              <a:rPr lang="en-US" sz="1800" dirty="0" smtClean="0">
                <a:solidFill>
                  <a:schemeClr val="bg1"/>
                </a:solidFill>
              </a:rPr>
              <a:t>SQLite Studio</a:t>
            </a:r>
            <a:endParaRPr lang="en-US" sz="1800" dirty="0">
              <a:solidFill>
                <a:schemeClr val="bg1"/>
              </a:solidFill>
            </a:endParaRPr>
          </a:p>
          <a:p>
            <a:pPr marL="285750" indent="-285750">
              <a:buFont typeface="Arial" panose="020B0604020202020204" pitchFamily="34" charset="0"/>
              <a:buChar char="•"/>
            </a:pPr>
            <a:r>
              <a:rPr lang="en-US" sz="1800" dirty="0" smtClean="0">
                <a:solidFill>
                  <a:schemeClr val="bg1"/>
                </a:solidFill>
              </a:rPr>
              <a:t>Notepad</a:t>
            </a:r>
          </a:p>
        </p:txBody>
      </p:sp>
    </p:spTree>
    <p:extLst>
      <p:ext uri="{BB962C8B-B14F-4D97-AF65-F5344CB8AC3E}">
        <p14:creationId xmlns:p14="http://schemas.microsoft.com/office/powerpoint/2010/main" val="90754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64976" y="1665103"/>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M</a:t>
            </a:r>
            <a:r>
              <a:rPr lang="en" dirty="0" smtClean="0"/>
              <a:t>ethodology </a:t>
            </a:r>
            <a:endParaRPr dirty="0"/>
          </a:p>
        </p:txBody>
      </p:sp>
      <p:grpSp>
        <p:nvGrpSpPr>
          <p:cNvPr id="3" name="Google Shape;740;p41"/>
          <p:cNvGrpSpPr/>
          <p:nvPr/>
        </p:nvGrpSpPr>
        <p:grpSpPr>
          <a:xfrm>
            <a:off x="1097252" y="1589880"/>
            <a:ext cx="452420" cy="433992"/>
            <a:chOff x="5233525" y="4954450"/>
            <a:chExt cx="538275" cy="516350"/>
          </a:xfrm>
        </p:grpSpPr>
        <p:sp>
          <p:nvSpPr>
            <p:cNvPr id="4" name="Google Shape;741;p41"/>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 name="Google Shape;742;p41"/>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 name="Google Shape;743;p41"/>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7" name="Google Shape;744;p41"/>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8" name="Google Shape;745;p41"/>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9" name="Google Shape;746;p41"/>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0" name="Google Shape;747;p41"/>
            <p:cNvSpPr/>
            <p:nvPr/>
          </p:nvSpPr>
          <p:spPr>
            <a:xfrm>
              <a:off x="5367475" y="5025075"/>
              <a:ext cx="81600" cy="105975"/>
            </a:xfrm>
            <a:custGeom>
              <a:avLst/>
              <a:gdLst/>
              <a:ahLst/>
              <a:cxnLst/>
              <a:rect l="l" t="t" r="r" b="b"/>
              <a:pathLst>
                <a:path w="3264" h="4239" fill="none" extrusionOk="0">
                  <a:moveTo>
                    <a:pt x="0" y="1"/>
                  </a:moveTo>
                  <a:lnTo>
                    <a:pt x="3264" y="4238"/>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1" name="Google Shape;748;p41"/>
            <p:cNvSpPr/>
            <p:nvPr/>
          </p:nvSpPr>
          <p:spPr>
            <a:xfrm>
              <a:off x="5567800" y="4999500"/>
              <a:ext cx="115100" cy="133975"/>
            </a:xfrm>
            <a:custGeom>
              <a:avLst/>
              <a:gdLst/>
              <a:ahLst/>
              <a:cxnLst/>
              <a:rect l="l" t="t" r="r" b="b"/>
              <a:pathLst>
                <a:path w="4604" h="5359" fill="none" extrusionOk="0">
                  <a:moveTo>
                    <a:pt x="0" y="5359"/>
                  </a:moveTo>
                  <a:lnTo>
                    <a:pt x="4603" y="1"/>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2" name="Google Shape;749;p41"/>
            <p:cNvSpPr/>
            <p:nvPr/>
          </p:nvSpPr>
          <p:spPr>
            <a:xfrm>
              <a:off x="5600075" y="5217475"/>
              <a:ext cx="127275" cy="16475"/>
            </a:xfrm>
            <a:custGeom>
              <a:avLst/>
              <a:gdLst/>
              <a:ahLst/>
              <a:cxnLst/>
              <a:rect l="l" t="t" r="r" b="b"/>
              <a:pathLst>
                <a:path w="5091" h="659" fill="none" extrusionOk="0">
                  <a:moveTo>
                    <a:pt x="5090" y="658"/>
                  </a:moveTo>
                  <a:lnTo>
                    <a:pt x="0" y="1"/>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3" name="Google Shape;750;p41"/>
            <p:cNvSpPr/>
            <p:nvPr/>
          </p:nvSpPr>
          <p:spPr>
            <a:xfrm>
              <a:off x="5497775" y="5299674"/>
              <a:ext cx="4899" cy="126675"/>
            </a:xfrm>
            <a:custGeom>
              <a:avLst/>
              <a:gdLst/>
              <a:ahLst/>
              <a:cxnLst/>
              <a:rect l="l" t="t" r="r" b="b"/>
              <a:pathLst>
                <a:path w="196" h="5067" fill="none" extrusionOk="0">
                  <a:moveTo>
                    <a:pt x="0" y="5067"/>
                  </a:moveTo>
                  <a:lnTo>
                    <a:pt x="195" y="1"/>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4" name="Google Shape;751;p41"/>
            <p:cNvSpPr/>
            <p:nvPr/>
          </p:nvSpPr>
          <p:spPr>
            <a:xfrm>
              <a:off x="5277975" y="5241825"/>
              <a:ext cx="141275" cy="58500"/>
            </a:xfrm>
            <a:custGeom>
              <a:avLst/>
              <a:gdLst/>
              <a:ahLst/>
              <a:cxnLst/>
              <a:rect l="l" t="t" r="r" b="b"/>
              <a:pathLst>
                <a:path w="5651" h="2340" fill="none" extrusionOk="0">
                  <a:moveTo>
                    <a:pt x="0" y="2339"/>
                  </a:moveTo>
                  <a:lnTo>
                    <a:pt x="5651" y="1"/>
                  </a:lnTo>
                </a:path>
              </a:pathLst>
            </a:cu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4081003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52" y="1106358"/>
            <a:ext cx="7193400" cy="393600"/>
          </a:xfrm>
        </p:spPr>
        <p:txBody>
          <a:bodyPr/>
          <a:lstStyle/>
          <a:p>
            <a:r>
              <a:rPr lang="en-US" altLang="en-US" dirty="0" err="1" smtClean="0"/>
              <a:t>Haar</a:t>
            </a:r>
            <a:r>
              <a:rPr lang="en-US" altLang="en-US" dirty="0" smtClean="0"/>
              <a:t> </a:t>
            </a:r>
            <a:r>
              <a:rPr lang="en-US" altLang="en-US" dirty="0" smtClean="0"/>
              <a:t>Cascade </a:t>
            </a:r>
            <a:endParaRPr lang="en-US" dirty="0"/>
          </a:p>
        </p:txBody>
      </p:sp>
      <p:sp>
        <p:nvSpPr>
          <p:cNvPr id="3" name="Text Placeholder 2"/>
          <p:cNvSpPr>
            <a:spLocks noGrp="1"/>
          </p:cNvSpPr>
          <p:nvPr>
            <p:ph type="body" idx="1"/>
          </p:nvPr>
        </p:nvSpPr>
        <p:spPr>
          <a:xfrm>
            <a:off x="212651" y="1575125"/>
            <a:ext cx="8740433" cy="3220159"/>
          </a:xfrm>
        </p:spPr>
        <p:txBody>
          <a:bodyPr/>
          <a:lstStyle/>
          <a:p>
            <a:pPr algn="just"/>
            <a:r>
              <a:rPr lang="en-US" altLang="en-US" dirty="0" smtClean="0"/>
              <a:t>This is machine learning object detection algorithm</a:t>
            </a:r>
            <a:r>
              <a:rPr lang="en-US" altLang="en-US" dirty="0"/>
              <a:t> </a:t>
            </a:r>
            <a:r>
              <a:rPr lang="en-US" altLang="en-US" dirty="0" smtClean="0"/>
              <a:t>used to identify object in image and video.</a:t>
            </a:r>
          </a:p>
          <a:p>
            <a:pPr algn="just"/>
            <a:r>
              <a:rPr lang="en-US" altLang="en-US" dirty="0" smtClean="0"/>
              <a:t>A </a:t>
            </a:r>
            <a:r>
              <a:rPr lang="en-US" altLang="en-US" dirty="0"/>
              <a:t>simple rectangular </a:t>
            </a:r>
            <a:r>
              <a:rPr lang="en-US" altLang="en-US" b="1" dirty="0"/>
              <a:t>Haar-like feature </a:t>
            </a:r>
            <a:r>
              <a:rPr lang="en-US" altLang="en-US" dirty="0"/>
              <a:t>can be defined as the difference of the sum of pixels of areas inside the rectangle, which can be at any position and scale within the original image. This modified feature set is called </a:t>
            </a:r>
            <a:r>
              <a:rPr lang="en-US" altLang="en-US" i="1" dirty="0"/>
              <a:t>2-rectangle feature</a:t>
            </a:r>
            <a:r>
              <a:rPr lang="en-US" altLang="en-US" dirty="0"/>
              <a:t>. </a:t>
            </a:r>
            <a:endParaRPr lang="en-US" altLang="en-US" dirty="0" smtClean="0"/>
          </a:p>
          <a:p>
            <a:pPr algn="just"/>
            <a:r>
              <a:rPr lang="en-US" altLang="en-US" dirty="0" smtClean="0"/>
              <a:t> Faces are scanned and search for haar features of current stage. </a:t>
            </a:r>
          </a:p>
          <a:p>
            <a:pPr algn="just"/>
            <a:r>
              <a:rPr lang="en-US" altLang="en-US" dirty="0" smtClean="0"/>
              <a:t>The weight and the size of each feature themselves are generated using machine learning algorithm </a:t>
            </a:r>
            <a:r>
              <a:rPr lang="en-US" altLang="en-US" b="1" dirty="0" smtClean="0"/>
              <a:t>AdaBoost</a:t>
            </a:r>
            <a:r>
              <a:rPr lang="en-US" altLang="en-US" dirty="0" smtClean="0"/>
              <a:t>.</a:t>
            </a:r>
            <a:endParaRPr lang="en-US" altLang="en-US" dirty="0"/>
          </a:p>
          <a:p>
            <a:pPr algn="just"/>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4167637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Haar</a:t>
            </a:r>
            <a:r>
              <a:rPr lang="en-US" dirty="0" smtClean="0"/>
              <a:t> </a:t>
            </a:r>
            <a:r>
              <a:rPr lang="en-US" dirty="0" smtClean="0"/>
              <a:t>Cascade </a:t>
            </a:r>
            <a:r>
              <a:rPr lang="en-US" dirty="0" smtClean="0"/>
              <a:t>[cont.]</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458" y="1944682"/>
            <a:ext cx="3594138" cy="284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9049" y="1501531"/>
            <a:ext cx="1839601" cy="202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2122" y="3566098"/>
            <a:ext cx="4144436" cy="13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01458" y="1501531"/>
            <a:ext cx="2416692" cy="369332"/>
          </a:xfrm>
          <a:prstGeom prst="rect">
            <a:avLst/>
          </a:prstGeom>
          <a:noFill/>
        </p:spPr>
        <p:txBody>
          <a:bodyPr wrap="square" rtlCol="0">
            <a:spAutoFit/>
          </a:bodyPr>
          <a:lstStyle/>
          <a:p>
            <a:r>
              <a:rPr lang="en-US" sz="1800" dirty="0" err="1" smtClean="0">
                <a:solidFill>
                  <a:schemeClr val="bg1"/>
                </a:solidFill>
                <a:latin typeface="Quantico" panose="020B0604020202020204" charset="0"/>
              </a:rPr>
              <a:t>Haar</a:t>
            </a:r>
            <a:r>
              <a:rPr lang="en-US" sz="1800" dirty="0" smtClean="0">
                <a:solidFill>
                  <a:schemeClr val="bg1"/>
                </a:solidFill>
                <a:latin typeface="Quantico" panose="020B0604020202020204" charset="0"/>
              </a:rPr>
              <a:t> </a:t>
            </a:r>
            <a:r>
              <a:rPr lang="en-US" sz="1800" dirty="0" smtClean="0">
                <a:solidFill>
                  <a:schemeClr val="bg1"/>
                </a:solidFill>
                <a:latin typeface="Quantico" panose="020B0604020202020204" charset="0"/>
              </a:rPr>
              <a:t>Features</a:t>
            </a:r>
            <a:endParaRPr lang="en-US" sz="1800" dirty="0">
              <a:solidFill>
                <a:schemeClr val="bg1"/>
              </a:solidFill>
              <a:latin typeface="Quantico" panose="020B0604020202020204" charset="0"/>
            </a:endParaRPr>
          </a:p>
        </p:txBody>
      </p:sp>
    </p:spTree>
    <p:extLst>
      <p:ext uri="{BB962C8B-B14F-4D97-AF65-F5344CB8AC3E}">
        <p14:creationId xmlns:p14="http://schemas.microsoft.com/office/powerpoint/2010/main" val="282946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1222</Words>
  <Application>Microsoft Office PowerPoint</Application>
  <PresentationFormat>On-screen Show (16:9)</PresentationFormat>
  <Paragraphs>142</Paragraphs>
  <Slides>29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Titillium Web Light</vt:lpstr>
      <vt:lpstr>Calibri</vt:lpstr>
      <vt:lpstr>Quantico</vt:lpstr>
      <vt:lpstr>Juno template</vt:lpstr>
      <vt:lpstr>Criminal Face Identification System </vt:lpstr>
      <vt:lpstr>Contents</vt:lpstr>
      <vt:lpstr>Why This System Is Required</vt:lpstr>
      <vt:lpstr>Introduction</vt:lpstr>
      <vt:lpstr>Objective</vt:lpstr>
      <vt:lpstr>Hardware and Software requirement </vt:lpstr>
      <vt:lpstr>Methodology </vt:lpstr>
      <vt:lpstr>Haar Cascade </vt:lpstr>
      <vt:lpstr> Haar Cascade [cont.]</vt:lpstr>
      <vt:lpstr>Haar Cascade</vt:lpstr>
      <vt:lpstr>Local Binary Pattern Based Histogram</vt:lpstr>
      <vt:lpstr>Face recognition library </vt:lpstr>
      <vt:lpstr>Process</vt:lpstr>
      <vt:lpstr>Import the required modules </vt:lpstr>
      <vt:lpstr>Load the face detection Cascade </vt:lpstr>
      <vt:lpstr>Create the Face Recognizer Object </vt:lpstr>
      <vt:lpstr>Perform the training </vt:lpstr>
      <vt:lpstr>Perform Testing </vt:lpstr>
      <vt:lpstr>PowerPoint Presentation</vt:lpstr>
      <vt:lpstr>Results  </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face identification system</dc:title>
  <dc:creator>Apocalypse</dc:creator>
  <cp:lastModifiedBy>Apocalypse</cp:lastModifiedBy>
  <cp:revision>94</cp:revision>
  <dcterms:modified xsi:type="dcterms:W3CDTF">2020-08-17T19:06:40Z</dcterms:modified>
</cp:coreProperties>
</file>